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406" r:id="rId43"/>
    <p:sldId id="335" r:id="rId44"/>
    <p:sldId id="283" r:id="rId45"/>
    <p:sldId id="336" r:id="rId46"/>
    <p:sldId id="337" r:id="rId47"/>
    <p:sldId id="338" r:id="rId48"/>
    <p:sldId id="339" r:id="rId49"/>
    <p:sldId id="296" r:id="rId50"/>
    <p:sldId id="341" r:id="rId51"/>
    <p:sldId id="340" r:id="rId52"/>
    <p:sldId id="343" r:id="rId53"/>
    <p:sldId id="297" r:id="rId54"/>
    <p:sldId id="342" r:id="rId55"/>
    <p:sldId id="345" r:id="rId56"/>
    <p:sldId id="344" r:id="rId57"/>
    <p:sldId id="289" r:id="rId58"/>
    <p:sldId id="298" r:id="rId59"/>
    <p:sldId id="347" r:id="rId60"/>
    <p:sldId id="346" r:id="rId61"/>
    <p:sldId id="348" r:id="rId62"/>
    <p:sldId id="363" r:id="rId63"/>
    <p:sldId id="364" r:id="rId64"/>
    <p:sldId id="349" r:id="rId65"/>
    <p:sldId id="362" r:id="rId66"/>
    <p:sldId id="353" r:id="rId67"/>
    <p:sldId id="354" r:id="rId68"/>
    <p:sldId id="355" r:id="rId69"/>
    <p:sldId id="361" r:id="rId70"/>
    <p:sldId id="356" r:id="rId71"/>
    <p:sldId id="357" r:id="rId72"/>
    <p:sldId id="358" r:id="rId73"/>
    <p:sldId id="299" r:id="rId74"/>
    <p:sldId id="407" r:id="rId75"/>
    <p:sldId id="365" r:id="rId76"/>
    <p:sldId id="367" r:id="rId77"/>
    <p:sldId id="290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378" r:id="rId89"/>
    <p:sldId id="379" r:id="rId90"/>
    <p:sldId id="380" r:id="rId91"/>
    <p:sldId id="381" r:id="rId92"/>
    <p:sldId id="382" r:id="rId93"/>
    <p:sldId id="383" r:id="rId94"/>
    <p:sldId id="400" r:id="rId95"/>
    <p:sldId id="401" r:id="rId96"/>
    <p:sldId id="403" r:id="rId97"/>
    <p:sldId id="404" r:id="rId98"/>
    <p:sldId id="405" r:id="rId99"/>
    <p:sldId id="384" r:id="rId100"/>
    <p:sldId id="385" r:id="rId101"/>
    <p:sldId id="386" r:id="rId102"/>
    <p:sldId id="387" r:id="rId103"/>
    <p:sldId id="390" r:id="rId104"/>
    <p:sldId id="391" r:id="rId105"/>
    <p:sldId id="392" r:id="rId106"/>
    <p:sldId id="393" r:id="rId107"/>
    <p:sldId id="394" r:id="rId108"/>
    <p:sldId id="395" r:id="rId109"/>
    <p:sldId id="396" r:id="rId110"/>
    <p:sldId id="397" r:id="rId111"/>
    <p:sldId id="398" r:id="rId112"/>
    <p:sldId id="399" r:id="rId113"/>
    <p:sldId id="389" r:id="rId114"/>
    <p:sldId id="279" r:id="rId115"/>
    <p:sldId id="288" r:id="rId1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406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6"/>
            <p14:sldId id="348"/>
            <p14:sldId id="363"/>
            <p14:sldId id="364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407"/>
            <p14:sldId id="365"/>
            <p14:sldId id="367"/>
            <p14:sldId id="290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400"/>
            <p14:sldId id="401"/>
            <p14:sldId id="403"/>
            <p14:sldId id="404"/>
            <p14:sldId id="405"/>
            <p14:sldId id="384"/>
            <p14:sldId id="385"/>
            <p14:sldId id="386"/>
            <p14:sldId id="387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389"/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5"/>
    <p:restoredTop sz="63047"/>
  </p:normalViewPr>
  <p:slideViewPr>
    <p:cSldViewPr snapToGrid="0" snapToObjects="1">
      <p:cViewPr>
        <p:scale>
          <a:sx n="66" d="100"/>
          <a:sy n="66" d="100"/>
        </p:scale>
        <p:origin x="15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oftee/article/details/39034129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58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https://blog.csdn.net/softee/article/details/39034129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348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4641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527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675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710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92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146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001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556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813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622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435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470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79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0941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188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487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185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183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08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7942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466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1447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942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4489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57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6288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915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848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0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695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1.sv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 图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707C733-7F95-5542-A274-4E557CC3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97440A-CA31-034C-942B-D55FCDBF6EE2}"/>
              </a:ext>
            </a:extLst>
          </p:cNvPr>
          <p:cNvSpPr txBox="1"/>
          <p:nvPr/>
        </p:nvSpPr>
        <p:spPr>
          <a:xfrm>
            <a:off x="191386" y="4338084"/>
            <a:ext cx="2105247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(earliest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vertex)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事件最早发生时间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66C4CE4-4491-704D-98F0-FEB56047760A}"/>
              </a:ext>
            </a:extLst>
          </p:cNvPr>
          <p:cNvCxnSpPr>
            <a:stCxn id="6" idx="3"/>
          </p:cNvCxnSpPr>
          <p:nvPr/>
        </p:nvCxnSpPr>
        <p:spPr>
          <a:xfrm flipV="1">
            <a:off x="2296633" y="5018568"/>
            <a:ext cx="744279" cy="10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872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9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逆拓扑排序逐个求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A38E5F-EFA7-6A4D-B2B7-FB80A514F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395" y="5837343"/>
            <a:ext cx="3769538" cy="6610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153663-8229-7145-930C-73733B87455A}"/>
              </a:ext>
            </a:extLst>
          </p:cNvPr>
          <p:cNvSpPr/>
          <p:nvPr/>
        </p:nvSpPr>
        <p:spPr>
          <a:xfrm>
            <a:off x="2084620" y="4537116"/>
            <a:ext cx="8696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</a:t>
            </a:r>
            <a:r>
              <a:rPr lang="zh-CN" altLang="en-US" sz="2400" dirty="0"/>
              <a:t>tv</a:t>
            </a:r>
            <a:r>
              <a:rPr lang="en-US" altLang="zh-CN" sz="2400" dirty="0"/>
              <a:t>(latest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vertex)</a:t>
            </a:r>
            <a:r>
              <a:rPr lang="zh-CN" altLang="en-US" sz="2400" dirty="0"/>
              <a:t> 顶点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x</a:t>
            </a:r>
            <a:r>
              <a:rPr lang="zh-CN" altLang="en-US" sz="2400" dirty="0"/>
              <a:t>最迟发生的时间 ，用来记录每个顶点完成的最迟时间，上图有</a:t>
            </a:r>
            <a:r>
              <a:rPr lang="en-US" altLang="zh-CN" sz="2400" dirty="0"/>
              <a:t>10</a:t>
            </a:r>
            <a:r>
              <a:rPr lang="zh-CN" altLang="en-US" sz="2400" dirty="0"/>
              <a:t>个顶点，初始化为终点最早结束的时间，也就是拓扑排序计算出来的时间</a:t>
            </a:r>
          </a:p>
        </p:txBody>
      </p:sp>
    </p:spTree>
    <p:extLst>
      <p:ext uri="{BB962C8B-B14F-4D97-AF65-F5344CB8AC3E}">
        <p14:creationId xmlns:p14="http://schemas.microsoft.com/office/powerpoint/2010/main" val="24589040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1020727" y="6117926"/>
            <a:ext cx="558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863680" y="5800017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08BFB6-BE04-154D-9FAC-894A2B33BF9B}"/>
              </a:ext>
            </a:extLst>
          </p:cNvPr>
          <p:cNvSpPr txBox="1"/>
          <p:nvPr/>
        </p:nvSpPr>
        <p:spPr>
          <a:xfrm>
            <a:off x="7081284" y="3429000"/>
            <a:ext cx="3636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作为起点的弧，所以不用处理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17D10-0391-9043-AD05-F19E70831F1A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E5F321-D1C9-EE47-A59C-670773D73CAF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501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315F5-4E87-6845-8B95-31353E64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906" y="2202497"/>
            <a:ext cx="5097566" cy="32551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374263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35A5C4-781A-E94E-91FD-B920198295D8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EC55FC-9C3C-3541-A4BD-BF351EBE6161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D02F4F6-2F72-3440-A0E9-69AF47823C7B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4889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821370" y="5792730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BEBAEE-4DFA-F540-A77B-90F2697C46F2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993E698-260F-D84A-A8FC-3095BD6D1CB1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465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311007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0D4DE9-1B2C-CF40-A054-28AE0C73EF90}"/>
              </a:ext>
            </a:extLst>
          </p:cNvPr>
          <p:cNvSpPr txBox="1"/>
          <p:nvPr/>
        </p:nvSpPr>
        <p:spPr>
          <a:xfrm>
            <a:off x="696241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76C0A73-DDD5-2440-B0AA-71019DD09D45}"/>
              </a:ext>
            </a:extLst>
          </p:cNvPr>
          <p:cNvCxnSpPr>
            <a:cxnSpLocks/>
          </p:cNvCxnSpPr>
          <p:nvPr/>
        </p:nvCxnSpPr>
        <p:spPr>
          <a:xfrm flipH="1">
            <a:off x="637244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9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853984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8967C-469D-B946-9572-2908F72B7B13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64AC6F9-E5FB-0E46-8B09-D0E8235691C1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515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273428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89FB02-EB84-F743-A8AA-B408150C5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535" y="2684831"/>
            <a:ext cx="5650662" cy="23998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A02E98-71F7-4E48-9D9E-D1E61E939BD7}"/>
              </a:ext>
            </a:extLst>
          </p:cNvPr>
          <p:cNvSpPr txBox="1"/>
          <p:nvPr/>
        </p:nvSpPr>
        <p:spPr>
          <a:xfrm>
            <a:off x="694114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5D9A7D4-107E-3040-AFC5-9AF1048918D7}"/>
              </a:ext>
            </a:extLst>
          </p:cNvPr>
          <p:cNvCxnSpPr>
            <a:cxnSpLocks/>
          </p:cNvCxnSpPr>
          <p:nvPr/>
        </p:nvCxnSpPr>
        <p:spPr>
          <a:xfrm flipH="1">
            <a:off x="635118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176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763065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9D0A6-782E-3046-BA41-7103570B33F2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9E881CA-0043-614D-B95F-033103BA44EB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9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295232" y="5798905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12-8=4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25-7=18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E3461C-B195-D746-B56D-64C58A9D8C89}"/>
              </a:ext>
            </a:extLst>
          </p:cNvPr>
          <p:cNvSpPr txBox="1"/>
          <p:nvPr/>
        </p:nvSpPr>
        <p:spPr>
          <a:xfrm>
            <a:off x="6898618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EC45508-1871-094A-9251-C7CC61903D29}"/>
              </a:ext>
            </a:extLst>
          </p:cNvPr>
          <p:cNvCxnSpPr>
            <a:cxnSpLocks/>
          </p:cNvCxnSpPr>
          <p:nvPr/>
        </p:nvCxnSpPr>
        <p:spPr>
          <a:xfrm flipH="1">
            <a:off x="6308650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57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763604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15-6=9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12-5=7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56FEA0-51EC-5540-AC24-64597A3E9B3B}"/>
              </a:ext>
            </a:extLst>
          </p:cNvPr>
          <p:cNvSpPr txBox="1"/>
          <p:nvPr/>
        </p:nvSpPr>
        <p:spPr>
          <a:xfrm>
            <a:off x="668596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D21E46F-BC9C-574F-B31F-C6D7DAC041E1}"/>
              </a:ext>
            </a:extLst>
          </p:cNvPr>
          <p:cNvCxnSpPr>
            <a:cxnSpLocks/>
          </p:cNvCxnSpPr>
          <p:nvPr/>
        </p:nvCxnSpPr>
        <p:spPr>
          <a:xfrm flipH="1">
            <a:off x="609600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8036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274507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7-3=4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4-4=0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BCBBB7-0323-E94A-868F-12A5341F4D98}"/>
              </a:ext>
            </a:extLst>
          </p:cNvPr>
          <p:cNvSpPr txBox="1"/>
          <p:nvPr/>
        </p:nvSpPr>
        <p:spPr>
          <a:xfrm>
            <a:off x="704747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6B240F8-45E0-B946-B750-C3225311A6AD}"/>
              </a:ext>
            </a:extLst>
          </p:cNvPr>
          <p:cNvCxnSpPr>
            <a:cxnSpLocks/>
          </p:cNvCxnSpPr>
          <p:nvPr/>
        </p:nvCxnSpPr>
        <p:spPr>
          <a:xfrm flipH="1">
            <a:off x="645750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000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BE1D2-E1A2-6D43-8FB7-A7991289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5" y="4660899"/>
            <a:ext cx="6718300" cy="219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118CEA-0AC8-B84C-92CB-6BA88A92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5" y="1928535"/>
            <a:ext cx="6591300" cy="2374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2F0323-3F75-F444-ABE8-A3C456B91E85}"/>
              </a:ext>
            </a:extLst>
          </p:cNvPr>
          <p:cNvSpPr txBox="1"/>
          <p:nvPr/>
        </p:nvSpPr>
        <p:spPr>
          <a:xfrm>
            <a:off x="7441315" y="5159284"/>
            <a:ext cx="4430233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关键路径：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最早发生时间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最晚发生时间 的顶点组成的路径</a:t>
            </a:r>
          </a:p>
        </p:txBody>
      </p:sp>
    </p:spTree>
    <p:extLst>
      <p:ext uri="{BB962C8B-B14F-4D97-AF65-F5344CB8AC3E}">
        <p14:creationId xmlns:p14="http://schemas.microsoft.com/office/powerpoint/2010/main" val="20745605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58" y="1724186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51" y="4484107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07" y="4354729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带权重的图邻接表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-&gt;F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树的先序遍历，有没有。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两种遍历比较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F8AAF1-F78E-044A-865C-4FD01A11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20" y="2311104"/>
            <a:ext cx="6653960" cy="34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0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中选择代价最小的边，若该边依附的顶点落在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初始时，</a:t>
            </a:r>
            <a:r>
              <a:rPr lang="en-US" altLang="zh-CN" dirty="0"/>
              <a:t>S</a:t>
            </a:r>
            <a:r>
              <a:rPr lang="zh-CN" altLang="en-US" dirty="0"/>
              <a:t>只包含起点</a:t>
            </a:r>
            <a:r>
              <a:rPr lang="en-US" altLang="zh-CN" dirty="0"/>
              <a:t>s</a:t>
            </a:r>
            <a:r>
              <a:rPr lang="zh-CN" altLang="en-US" dirty="0"/>
              <a:t>；</a:t>
            </a:r>
            <a:r>
              <a:rPr lang="en-US" altLang="zh-CN" dirty="0"/>
              <a:t>U</a:t>
            </a:r>
            <a:r>
              <a:rPr lang="zh-CN" altLang="en-US" dirty="0"/>
              <a:t>包含除</a:t>
            </a:r>
            <a:r>
              <a:rPr lang="en-US" altLang="zh-CN" dirty="0"/>
              <a:t>s</a:t>
            </a:r>
            <a:r>
              <a:rPr lang="zh-CN" altLang="en-US" dirty="0"/>
              <a:t>外的其他顶点，且</a:t>
            </a:r>
            <a:r>
              <a:rPr lang="en-US" altLang="zh-CN" dirty="0"/>
              <a:t>U</a:t>
            </a:r>
            <a:r>
              <a:rPr lang="zh-CN" altLang="en-US" dirty="0"/>
              <a:t>中顶点的距离为”起点</a:t>
            </a:r>
            <a:r>
              <a:rPr lang="en-US" altLang="zh-CN" dirty="0"/>
              <a:t>s</a:t>
            </a:r>
            <a:r>
              <a:rPr lang="zh-CN" altLang="en-US" dirty="0"/>
              <a:t>到该顶点的距离”</a:t>
            </a:r>
            <a:r>
              <a:rPr lang="en-US" altLang="zh-CN" dirty="0"/>
              <a:t>[</a:t>
            </a:r>
            <a:r>
              <a:rPr lang="zh-CN" altLang="en-US" dirty="0"/>
              <a:t>例如，</a:t>
            </a:r>
            <a:r>
              <a:rPr lang="en-US" altLang="zh-CN" dirty="0"/>
              <a:t>U</a:t>
            </a:r>
            <a:r>
              <a:rPr lang="zh-CN" altLang="en-US" dirty="0"/>
              <a:t>中顶点</a:t>
            </a:r>
            <a:r>
              <a:rPr lang="en-US" altLang="zh-CN" dirty="0"/>
              <a:t>v</a:t>
            </a:r>
            <a:r>
              <a:rPr lang="zh-CN" altLang="en-US" dirty="0"/>
              <a:t>的距离为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的长度，然后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不相邻，则</a:t>
            </a:r>
            <a:r>
              <a:rPr lang="en-US" altLang="zh-CN" dirty="0"/>
              <a:t>v</a:t>
            </a:r>
            <a:r>
              <a:rPr lang="zh-CN" altLang="en-US" dirty="0"/>
              <a:t>的距离为∞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从</a:t>
            </a:r>
            <a:r>
              <a:rPr lang="en-US" altLang="zh-CN" dirty="0"/>
              <a:t>U</a:t>
            </a:r>
            <a:r>
              <a:rPr lang="zh-CN" altLang="en-US" dirty="0"/>
              <a:t>中选出”距离最短的顶点</a:t>
            </a:r>
            <a:r>
              <a:rPr lang="en-US" altLang="zh-CN" dirty="0"/>
              <a:t>k”</a:t>
            </a:r>
            <a:r>
              <a:rPr lang="zh-CN" altLang="en-US" dirty="0"/>
              <a:t>，并将顶点</a:t>
            </a:r>
            <a:r>
              <a:rPr lang="en-US" altLang="zh-CN" dirty="0"/>
              <a:t>k</a:t>
            </a:r>
            <a:r>
              <a:rPr lang="zh-CN" altLang="en-US" dirty="0"/>
              <a:t>加入到</a:t>
            </a:r>
            <a:r>
              <a:rPr lang="en-US" altLang="zh-CN" dirty="0"/>
              <a:t>S</a:t>
            </a:r>
            <a:r>
              <a:rPr lang="zh-CN" altLang="en-US" dirty="0"/>
              <a:t>中；同时，从</a:t>
            </a:r>
            <a:r>
              <a:rPr lang="en-US" altLang="zh-CN" dirty="0"/>
              <a:t>U</a:t>
            </a:r>
            <a:r>
              <a:rPr lang="zh-CN" altLang="en-US" dirty="0"/>
              <a:t>中移除顶点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更新</a:t>
            </a:r>
            <a:r>
              <a:rPr lang="en-US" altLang="zh-CN" dirty="0"/>
              <a:t>U</a:t>
            </a:r>
            <a:r>
              <a:rPr lang="zh-CN" altLang="en-US" dirty="0"/>
              <a:t>中各个顶点到起点</a:t>
            </a:r>
            <a:r>
              <a:rPr lang="en-US" altLang="zh-CN" dirty="0"/>
              <a:t>s</a:t>
            </a:r>
            <a:r>
              <a:rPr lang="zh-CN" altLang="en-US" dirty="0"/>
              <a:t>的距离。之所以更新</a:t>
            </a:r>
            <a:r>
              <a:rPr lang="en-US" altLang="zh-CN" dirty="0"/>
              <a:t>U</a:t>
            </a:r>
            <a:r>
              <a:rPr lang="zh-CN" altLang="en-US" dirty="0"/>
              <a:t>中顶点的距离，是由于上一步中确定了</a:t>
            </a:r>
            <a:r>
              <a:rPr lang="en-US" altLang="zh-CN" dirty="0"/>
              <a:t>k</a:t>
            </a:r>
            <a:r>
              <a:rPr lang="zh-CN" altLang="en-US" dirty="0"/>
              <a:t>是求出最短路径的顶点，从而可以利用</a:t>
            </a:r>
            <a:r>
              <a:rPr lang="en-US" altLang="zh-CN" dirty="0"/>
              <a:t>k</a:t>
            </a:r>
            <a:r>
              <a:rPr lang="zh-CN" altLang="en-US" dirty="0"/>
              <a:t>来更新其它顶点的距离；例如，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的距离可能大于</a:t>
            </a:r>
            <a:r>
              <a:rPr lang="en-US" altLang="zh-CN" dirty="0"/>
              <a:t>(</a:t>
            </a:r>
            <a:r>
              <a:rPr lang="en-US" altLang="zh-CN" dirty="0" err="1"/>
              <a:t>s,k</a:t>
            </a:r>
            <a:r>
              <a:rPr lang="en-US" altLang="zh-CN" dirty="0"/>
              <a:t>)+(</a:t>
            </a:r>
            <a:r>
              <a:rPr lang="en-US" altLang="zh-CN" dirty="0" err="1"/>
              <a:t>k,v</a:t>
            </a:r>
            <a:r>
              <a:rPr lang="en-US" altLang="zh-CN" dirty="0"/>
              <a:t>)</a:t>
            </a:r>
            <a:r>
              <a:rPr lang="zh-CN" altLang="en-US" dirty="0"/>
              <a:t>的距离。</a:t>
            </a:r>
          </a:p>
          <a:p>
            <a:r>
              <a:rPr lang="zh-CN" altLang="en-US" dirty="0"/>
              <a:t>重复步骤</a:t>
            </a:r>
            <a:r>
              <a:rPr lang="en-US" altLang="zh-CN" dirty="0"/>
              <a:t>(2)</a:t>
            </a:r>
            <a:r>
              <a:rPr lang="zh-CN" altLang="en-US" dirty="0"/>
              <a:t>和</a:t>
            </a:r>
            <a:r>
              <a:rPr lang="en-US" altLang="zh-CN" dirty="0"/>
              <a:t>(3)</a:t>
            </a:r>
            <a:r>
              <a:rPr lang="zh-CN" altLang="en-US" dirty="0"/>
              <a:t>，直到遍历完所有顶点。</a:t>
            </a:r>
          </a:p>
        </p:txBody>
      </p:sp>
    </p:spTree>
    <p:extLst>
      <p:ext uri="{BB962C8B-B14F-4D97-AF65-F5344CB8AC3E}">
        <p14:creationId xmlns:p14="http://schemas.microsoft.com/office/powerpoint/2010/main" val="3343893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318371" y="2842759"/>
            <a:ext cx="1040527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452186" y="1844961"/>
            <a:ext cx="10405277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G={V(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),E(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初始时令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S={V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},U=V-S={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其余顶点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中顶点对应的距离值，若存在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边上的权值，若不存在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为∞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中选取一个与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中顶点有关联边且权值最小的顶点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对其余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中顶点的距离值进行修改：若加进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作中间顶点，从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	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的距离值缩短，则修改此距离值 也就是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)+d(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，则更新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重复上述步骤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中包含所有顶点</a:t>
            </a:r>
          </a:p>
        </p:txBody>
      </p:sp>
    </p:spTree>
    <p:extLst>
      <p:ext uri="{BB962C8B-B14F-4D97-AF65-F5344CB8AC3E}">
        <p14:creationId xmlns:p14="http://schemas.microsoft.com/office/powerpoint/2010/main" val="3695042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4F823-CB7F-744B-863E-05F2EC8C8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9" y="2089150"/>
            <a:ext cx="10078582" cy="40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0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41861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12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9219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B7D8E0C-F87C-0E4C-8B2D-9EBDBFF5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9F34FA03-7144-3E4B-AF66-078A6B4E8487}"/>
              </a:ext>
            </a:extLst>
          </p:cNvPr>
          <p:cNvSpPr/>
          <p:nvPr/>
        </p:nvSpPr>
        <p:spPr>
          <a:xfrm>
            <a:off x="1851103" y="30301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44810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CB93BA8C-2F53-724F-BAAF-D4464E3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274FC0A5-A054-2148-8292-BAC86AAA859D}"/>
              </a:ext>
            </a:extLst>
          </p:cNvPr>
          <p:cNvSpPr/>
          <p:nvPr/>
        </p:nvSpPr>
        <p:spPr>
          <a:xfrm>
            <a:off x="2877015" y="259108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9823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154EC59-9AEE-F24A-9D8B-63EF6399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E163999-4ED9-3043-B6D5-85E094136B40}"/>
              </a:ext>
            </a:extLst>
          </p:cNvPr>
          <p:cNvSpPr/>
          <p:nvPr/>
        </p:nvSpPr>
        <p:spPr>
          <a:xfrm>
            <a:off x="3122342" y="14584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60024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82FC4BD-3C6D-5C43-998C-6221AA9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92DD7F10-1A1D-ED40-8A5A-37030AD044B9}"/>
              </a:ext>
            </a:extLst>
          </p:cNvPr>
          <p:cNvSpPr/>
          <p:nvPr/>
        </p:nvSpPr>
        <p:spPr>
          <a:xfrm>
            <a:off x="3131223" y="37982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6834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8441AEE-E8A0-DB4E-860D-5FB70D5C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07619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5CA56031-13E0-704A-9395-DCA7A18B32F4}"/>
              </a:ext>
            </a:extLst>
          </p:cNvPr>
          <p:cNvSpPr/>
          <p:nvPr/>
        </p:nvSpPr>
        <p:spPr>
          <a:xfrm>
            <a:off x="4134833" y="199048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864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1A0A7F7A-DD3E-A245-8E90-459D4A4A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217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0724FF96-EF23-DF4F-951A-2F8C427D7D1F}"/>
              </a:ext>
            </a:extLst>
          </p:cNvPr>
          <p:cNvSpPr/>
          <p:nvPr/>
        </p:nvSpPr>
        <p:spPr>
          <a:xfrm>
            <a:off x="4169399" y="31390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05256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D97A5C-38E4-A248-A479-6A8DA99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53F77F5-7602-8C43-81EC-EB440DF6D3D7}"/>
              </a:ext>
            </a:extLst>
          </p:cNvPr>
          <p:cNvSpPr/>
          <p:nvPr/>
        </p:nvSpPr>
        <p:spPr>
          <a:xfrm>
            <a:off x="5383769" y="2531717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算法动图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33855-1037-2F48-A26A-AB8B771A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73" y="2763941"/>
            <a:ext cx="6828654" cy="29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38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236078"/>
            <a:ext cx="620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其实是如下一个过程：不断地从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集合中找一点，其与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集合的点路径最短，然后把它加入到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03FCA9-F8E7-5740-84C2-B427461FAD75}"/>
              </a:ext>
            </a:extLst>
          </p:cNvPr>
          <p:cNvSpPr/>
          <p:nvPr/>
        </p:nvSpPr>
        <p:spPr>
          <a:xfrm>
            <a:off x="381669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D9A501A-52D1-C649-BC05-63AF11E8B910}"/>
              </a:ext>
            </a:extLst>
          </p:cNvPr>
          <p:cNvSpPr/>
          <p:nvPr/>
        </p:nvSpPr>
        <p:spPr>
          <a:xfrm>
            <a:off x="2965036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D4C582C-1516-E645-A6CD-0A7BC5E19E60}"/>
              </a:ext>
            </a:extLst>
          </p:cNvPr>
          <p:cNvSpPr/>
          <p:nvPr/>
        </p:nvSpPr>
        <p:spPr>
          <a:xfrm>
            <a:off x="6867961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满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722B20-40FF-554A-A398-4BE99B157C75}"/>
              </a:ext>
            </a:extLst>
          </p:cNvPr>
          <p:cNvSpPr/>
          <p:nvPr/>
        </p:nvSpPr>
        <p:spPr>
          <a:xfrm>
            <a:off x="9451328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空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1343C-2712-9B48-AF2F-4AD1291ACFE2}"/>
              </a:ext>
            </a:extLst>
          </p:cNvPr>
          <p:cNvSpPr/>
          <p:nvPr/>
        </p:nvSpPr>
        <p:spPr>
          <a:xfrm>
            <a:off x="5548403" y="5664820"/>
            <a:ext cx="830095" cy="47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451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6.Dijkstra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的正确性证明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48FA8-687C-4347-B425-AF8F78D14B77}"/>
              </a:ext>
            </a:extLst>
          </p:cNvPr>
          <p:cNvSpPr/>
          <p:nvPr/>
        </p:nvSpPr>
        <p:spPr>
          <a:xfrm>
            <a:off x="5880410" y="1133718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算法第一步S={s}，只包含出发结点，且D[s]=0，故而满足属性1，更新相邻结点之后，容易证明，也满足属性2。属性3则需要证明，过程如下。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明：假设D_est[n]不是n的最短路径，因为D_est是只通过S中结点的最短路径，所以结点n的真实的最短路径必然会经过集合S之外的结点，设路径上第一个非S中的点为j。则真实的最短路径的形式为s-&gt;...-&gt;j-&gt;...-&gt;n。因为假设了j之前的点都是S中的，所以根据属性2，D_est[j] &lt; =D[n] &lt; D_est[n]，与n是估值最小的结点矛盾，所以属性成立。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算法接下来的操作是把n加入S，并试图更新V-S中结点的距离估值，容易证明，3-5步的一次操作之后，属性1-3仍然满足，所以得证。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3AD58B-6C65-7A4B-B502-5075F5428F28}"/>
              </a:ext>
            </a:extLst>
          </p:cNvPr>
          <p:cNvSpPr txBox="1"/>
          <p:nvPr/>
        </p:nvSpPr>
        <p:spPr>
          <a:xfrm>
            <a:off x="0" y="1739590"/>
            <a:ext cx="5597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属性1. S中任意m的点的的路径长度D[m]就是其最短路径。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属性2. 估值函数满足下述条件：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也就是说，对于V-S中的任意结点n，其估值路径D_est[n]是其只通过S中结点的最短路径。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属性3. V-S中估值最小的点n，D_est[n]的值就是其最短路径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478D16-16EB-8D45-98DF-ACFFE2A5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" y="3153369"/>
            <a:ext cx="5545873" cy="3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62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1484301" y="2120978"/>
            <a:ext cx="97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平时生活中，完成一项事情之前常常是需要完成其他事情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也就是前提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478" y="301485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429000"/>
            <a:ext cx="4542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在一个表示工程的有向图中，用顶点表示活动，用弧表示活动之间的优先关系，这样的有向图为顶点表示活动的网，我们称为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Vertex Network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拓扑序列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261488"/>
            <a:ext cx="4542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G=(V,E)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是一个具有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个顶点的有向图，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中的顶点序列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，满足若从顶点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有一条路径，则在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顶点序列中顶点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必在顶点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。则我们称这样的顶点序列为一个拓扑序列。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有向完全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所谓拓扑排序，其实就是对一个有向图构造拓扑序列的过程。构造时会有两个结果，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如果此网的全部顶点都被输出，则说明它是不存在环（回路）的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如果输出顶点数少了，哪怕是少了一个，也说明这个网存在环（回路），不是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网。</a:t>
            </a:r>
          </a:p>
        </p:txBody>
      </p:sp>
    </p:spTree>
    <p:extLst>
      <p:ext uri="{BB962C8B-B14F-4D97-AF65-F5344CB8AC3E}">
        <p14:creationId xmlns:p14="http://schemas.microsoft.com/office/powerpoint/2010/main" val="20412024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48638E-E127-8945-B8C7-625DCC69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444"/>
            <a:ext cx="53848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B8A108-AF23-2549-8657-B37352DD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34" y="1549217"/>
            <a:ext cx="5029200" cy="494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A5CB02-89FC-684F-824A-8C344ABE6201}"/>
              </a:ext>
            </a:extLst>
          </p:cNvPr>
          <p:cNvSpPr txBox="1"/>
          <p:nvPr/>
        </p:nvSpPr>
        <p:spPr>
          <a:xfrm>
            <a:off x="1360449" y="5687122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933D1-919E-6D46-A5AB-770AAF9EEA67}"/>
              </a:ext>
            </a:extLst>
          </p:cNvPr>
          <p:cNvSpPr txBox="1"/>
          <p:nvPr/>
        </p:nvSpPr>
        <p:spPr>
          <a:xfrm>
            <a:off x="4138961" y="5771251"/>
            <a:ext cx="268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039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拓扑排序算法描述：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初始状态，一个活动图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不断寻找入度为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顶点，然后输出其中一个入度为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的顶点，假设为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然后更新所有以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为起点连接的顶点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不断循环步骤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，知道所有顶点都输出。</a:t>
            </a:r>
          </a:p>
        </p:txBody>
      </p:sp>
    </p:spTree>
    <p:extLst>
      <p:ext uri="{BB962C8B-B14F-4D97-AF65-F5344CB8AC3E}">
        <p14:creationId xmlns:p14="http://schemas.microsoft.com/office/powerpoint/2010/main" val="3655253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70E44-6861-6243-BE47-1BB03AAD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6" y="1968500"/>
            <a:ext cx="6075560" cy="4171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A81A46-999B-C74B-9492-10F9690ECC08}"/>
              </a:ext>
            </a:extLst>
          </p:cNvPr>
          <p:cNvSpPr txBox="1"/>
          <p:nvPr/>
        </p:nvSpPr>
        <p:spPr>
          <a:xfrm>
            <a:off x="7716644" y="2743200"/>
            <a:ext cx="3947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的结点，也就是说如果这是一个任务，他们前面是没有限制，可以马上开始进行</a:t>
            </a:r>
          </a:p>
        </p:txBody>
      </p:sp>
    </p:spTree>
    <p:extLst>
      <p:ext uri="{BB962C8B-B14F-4D97-AF65-F5344CB8AC3E}">
        <p14:creationId xmlns:p14="http://schemas.microsoft.com/office/powerpoint/2010/main" val="12155911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660684-A410-254A-923C-89E42F3C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720"/>
            <a:ext cx="6254963" cy="4120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159E7E-018A-8E4F-A077-DCF5600D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998" y="4083000"/>
            <a:ext cx="552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3575E-7B86-984E-A920-8C32579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2222809"/>
            <a:ext cx="6350000" cy="4084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685963-1E6A-544D-AC21-87426F5D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20" y="4266707"/>
            <a:ext cx="5612780" cy="20410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8E6C3-0604-3A43-8302-1A28648FFAC2}"/>
              </a:ext>
            </a:extLst>
          </p:cNvPr>
          <p:cNvSpPr/>
          <p:nvPr/>
        </p:nvSpPr>
        <p:spPr>
          <a:xfrm>
            <a:off x="9969190" y="4266707"/>
            <a:ext cx="869795" cy="372200"/>
          </a:xfrm>
          <a:prstGeom prst="rect">
            <a:avLst/>
          </a:prstGeom>
          <a:solidFill>
            <a:srgbClr val="F4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8387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79403-8E80-2B41-B32E-207EC61B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2" y="2096429"/>
            <a:ext cx="11282056" cy="3708865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9ED9C3B5-34FD-9940-8769-E5B4F85E1377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299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6F8BA-1230-5E4A-8274-C07342C7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51118"/>
            <a:ext cx="11438230" cy="347119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050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8...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3060E3-E84C-4B4F-963B-D5A9625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68579"/>
            <a:ext cx="10706426" cy="34178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694AB1-9AFE-FA4D-BD0B-0DB2E459BF5E}"/>
              </a:ext>
            </a:extLst>
          </p:cNvPr>
          <p:cNvSpPr txBox="1"/>
          <p:nvPr/>
        </p:nvSpPr>
        <p:spPr>
          <a:xfrm>
            <a:off x="7872761" y="6005762"/>
            <a:ext cx="3287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接下来的过程不再举例</a:t>
            </a:r>
          </a:p>
        </p:txBody>
      </p:sp>
    </p:spTree>
    <p:extLst>
      <p:ext uri="{BB962C8B-B14F-4D97-AF65-F5344CB8AC3E}">
        <p14:creationId xmlns:p14="http://schemas.microsoft.com/office/powerpoint/2010/main" val="1367966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6846849" y="3351174"/>
            <a:ext cx="51741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最终拓扑排序打印结果为3-&gt;1-&gt;2-&gt;6-&gt;0-&gt;4-&gt;5-&gt;8-&gt;7-&gt;12-&gt;9-&gt;10-&gt;13-&gt;11。当然这结果并不是唯一的一种拓扑排序方案。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3757CB-200F-9D49-8428-3964DE30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3" y="2445549"/>
            <a:ext cx="538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拓扑排序再唠唠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1614473" y="3013501"/>
            <a:ext cx="8963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拓扑排序其实就是事件完成的流程，只有已经都准备好了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，一件事才能发生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这和我们的日常逻辑是一样的</a:t>
            </a:r>
          </a:p>
        </p:txBody>
      </p:sp>
    </p:spTree>
    <p:extLst>
      <p:ext uri="{BB962C8B-B14F-4D97-AF65-F5344CB8AC3E}">
        <p14:creationId xmlns:p14="http://schemas.microsoft.com/office/powerpoint/2010/main" val="1451604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509185" y="718220"/>
            <a:ext cx="9173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7" y="2169462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</a:t>
            </a:r>
            <a:r>
              <a:rPr kumimoji="1" lang="en-US" altLang="zh-CN" sz="2800" dirty="0"/>
              <a:t>AOV</a:t>
            </a:r>
            <a:r>
              <a:rPr kumimoji="1" lang="zh-CN" altLang="en-US" sz="2800" dirty="0"/>
              <a:t>网，用边上的权值表示活动的持续时间，这种有向图的边表示活动的网，我们称之为</a:t>
            </a:r>
            <a:r>
              <a:rPr kumimoji="1" lang="en-US" altLang="zh-CN" sz="2800" dirty="0"/>
              <a:t>AOE</a:t>
            </a:r>
            <a:r>
              <a:rPr kumimoji="1" lang="zh-CN" altLang="en-US" sz="2800" dirty="0"/>
              <a:t>网（</a:t>
            </a:r>
            <a:r>
              <a:rPr kumimoji="1" lang="en-US" altLang="zh-CN" sz="2800" dirty="0"/>
              <a:t>Activity On Edge Net-work</a:t>
            </a:r>
            <a:r>
              <a:rPr kumimoji="1" lang="zh-CN" altLang="en-US" sz="2800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174702"/>
            <a:ext cx="65151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7C0D07-EABD-F743-9307-FCAD70C20C68}"/>
              </a:ext>
            </a:extLst>
          </p:cNvPr>
          <p:cNvSpPr txBox="1"/>
          <p:nvPr/>
        </p:nvSpPr>
        <p:spPr>
          <a:xfrm>
            <a:off x="10137648" y="4665935"/>
            <a:ext cx="152652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不要记概念，主要记住这张图就能反推定义了</a:t>
            </a:r>
          </a:p>
        </p:txBody>
      </p:sp>
    </p:spTree>
    <p:extLst>
      <p:ext uri="{BB962C8B-B14F-4D97-AF65-F5344CB8AC3E}">
        <p14:creationId xmlns:p14="http://schemas.microsoft.com/office/powerpoint/2010/main" val="791467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6" y="1977832"/>
            <a:ext cx="88059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顶点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9</a:t>
            </a:r>
            <a:r>
              <a:rPr kumimoji="1" lang="zh-CN" altLang="en-US" sz="2800" dirty="0"/>
              <a:t>分别表示活动完成结点，弧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8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9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都表示一个活动，用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12</a:t>
            </a:r>
            <a:r>
              <a:rPr kumimoji="1" lang="zh-CN" altLang="en-US" sz="2800" dirty="0"/>
              <a:t>表示，它们的值代表着活动需要的时间，比如弧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就是从源点开始的第一个活动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，它的时间是</a:t>
            </a:r>
            <a:r>
              <a:rPr kumimoji="1" lang="en-US" altLang="zh-CN" sz="2800" dirty="0"/>
              <a:t>3</a:t>
            </a:r>
            <a:r>
              <a:rPr kumimoji="1" lang="zh-CN" altLang="en-US" sz="2800" dirty="0"/>
              <a:t>个单位。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419600"/>
            <a:ext cx="6515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8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我们把路径上各个活动所持续的时间之和称为路径长度，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从源点到汇点具有最大长度的路径叫关键路径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，在关键路径上的活动叫关键活动。上图的关键路径是：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开始→发动机完成→部件集中到位→组装完成，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路径长度为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B8AF93-4435-4A4C-B3A8-1F2745A2D635}"/>
              </a:ext>
            </a:extLst>
          </p:cNvPr>
          <p:cNvSpPr txBox="1"/>
          <p:nvPr/>
        </p:nvSpPr>
        <p:spPr>
          <a:xfrm>
            <a:off x="6626147" y="1598789"/>
            <a:ext cx="312234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即使有些步骤比较快，但它还是要等到最慢的活动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发动机完成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完成，才能往下走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59A14B2-68AB-5A46-ABF2-D1C8DEF060F7}"/>
              </a:ext>
            </a:extLst>
          </p:cNvPr>
          <p:cNvCxnSpPr/>
          <p:nvPr/>
        </p:nvCxnSpPr>
        <p:spPr>
          <a:xfrm flipH="1">
            <a:off x="6936059" y="2522119"/>
            <a:ext cx="1251259" cy="689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148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如果我们需要缩短整个工期，去改进轮子的生产效率，哪怕改动成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也是无益于整个工期的变化，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只有缩短关键路径上的关键活动时间才可以减少整个工期长度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。例如如果发动机制造缩短为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，整车组装缩短为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，那么关键路径长度就为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，整整缩短了一天的时间</a:t>
            </a:r>
          </a:p>
        </p:txBody>
      </p:sp>
    </p:spTree>
    <p:extLst>
      <p:ext uri="{BB962C8B-B14F-4D97-AF65-F5344CB8AC3E}">
        <p14:creationId xmlns:p14="http://schemas.microsoft.com/office/powerpoint/2010/main" val="7741943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关键路径的作用再唠叨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2245534" y="3314275"/>
            <a:ext cx="750295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所以关键路径 是用来分析在整个项目流程中，哪些子流程是短板，然后可以针对性去优化它们，达到优化整体项目的目的。</a:t>
            </a:r>
          </a:p>
        </p:txBody>
      </p:sp>
    </p:spTree>
    <p:extLst>
      <p:ext uri="{BB962C8B-B14F-4D97-AF65-F5344CB8AC3E}">
        <p14:creationId xmlns:p14="http://schemas.microsoft.com/office/powerpoint/2010/main" val="15348839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193512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1935128"/>
            <a:ext cx="5714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观察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图，因为要部件集中，至少需要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个小时。但是，对于“外壳”这个流程，它只需要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小时，说明它有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小时的空闲期。负责“外壳”流程的工人最多可以拖延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小时开始，也就是说：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，最晚开始时间是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E8D039-D0FB-644F-B982-1E9C3C55D1AA}"/>
              </a:ext>
            </a:extLst>
          </p:cNvPr>
          <p:cNvSpPr/>
          <p:nvPr/>
        </p:nvSpPr>
        <p:spPr>
          <a:xfrm>
            <a:off x="6096000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370E0-75A4-3E43-AB3B-3BF94F6D8146}"/>
              </a:ext>
            </a:extLst>
          </p:cNvPr>
          <p:cNvSpPr/>
          <p:nvPr/>
        </p:nvSpPr>
        <p:spPr>
          <a:xfrm>
            <a:off x="6804837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8179CF-CF8D-D54F-9B5E-43510643AC3B}"/>
              </a:ext>
            </a:extLst>
          </p:cNvPr>
          <p:cNvSpPr/>
          <p:nvPr/>
        </p:nvSpPr>
        <p:spPr>
          <a:xfrm>
            <a:off x="7513674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448C58-7A5A-B54F-A5A6-1BEA304B6F66}"/>
              </a:ext>
            </a:extLst>
          </p:cNvPr>
          <p:cNvSpPr/>
          <p:nvPr/>
        </p:nvSpPr>
        <p:spPr>
          <a:xfrm>
            <a:off x="8222511" y="4421085"/>
            <a:ext cx="389861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9E838213-F6E5-5A42-95B6-59B5C871B4BB}"/>
              </a:ext>
            </a:extLst>
          </p:cNvPr>
          <p:cNvSpPr/>
          <p:nvPr/>
        </p:nvSpPr>
        <p:spPr>
          <a:xfrm>
            <a:off x="6096000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760D8238-246C-7E46-A75A-D12DAFDECB72}"/>
              </a:ext>
            </a:extLst>
          </p:cNvPr>
          <p:cNvSpPr/>
          <p:nvPr/>
        </p:nvSpPr>
        <p:spPr>
          <a:xfrm>
            <a:off x="7768855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2B45231F-5537-224B-8D89-E59BFA4B25A2}"/>
              </a:ext>
            </a:extLst>
          </p:cNvPr>
          <p:cNvSpPr/>
          <p:nvPr/>
        </p:nvSpPr>
        <p:spPr>
          <a:xfrm>
            <a:off x="6804837" y="6217125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5A22B321-673D-EF43-9611-5BC231011ABE}"/>
              </a:ext>
            </a:extLst>
          </p:cNvPr>
          <p:cNvSpPr/>
          <p:nvPr/>
        </p:nvSpPr>
        <p:spPr>
          <a:xfrm>
            <a:off x="8513135" y="6238388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F225F-2E89-0A40-B86D-C20718C80E6F}"/>
              </a:ext>
            </a:extLst>
          </p:cNvPr>
          <p:cNvSpPr txBox="1"/>
          <p:nvPr/>
        </p:nvSpPr>
        <p:spPr>
          <a:xfrm>
            <a:off x="4125433" y="5401342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7491D9-D277-8740-B01E-63F8F71B389F}"/>
              </a:ext>
            </a:extLst>
          </p:cNvPr>
          <p:cNvSpPr txBox="1"/>
          <p:nvPr/>
        </p:nvSpPr>
        <p:spPr>
          <a:xfrm>
            <a:off x="8884913" y="5343714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EEC35F0-FD36-3849-B8E0-785039D087C4}"/>
              </a:ext>
            </a:extLst>
          </p:cNvPr>
          <p:cNvCxnSpPr>
            <a:stCxn id="14" idx="3"/>
          </p:cNvCxnSpPr>
          <p:nvPr/>
        </p:nvCxnSpPr>
        <p:spPr>
          <a:xfrm flipV="1">
            <a:off x="5239026" y="5632174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63425F9-FDDA-674C-8826-6FBCC325318B}"/>
              </a:ext>
            </a:extLst>
          </p:cNvPr>
          <p:cNvCxnSpPr>
            <a:stCxn id="15" idx="1"/>
          </p:cNvCxnSpPr>
          <p:nvPr/>
        </p:nvCxnSpPr>
        <p:spPr>
          <a:xfrm flipH="1">
            <a:off x="7967329" y="5574547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A7C4B3A-7753-7848-8556-B041A7C18D18}"/>
              </a:ext>
            </a:extLst>
          </p:cNvPr>
          <p:cNvSpPr txBox="1"/>
          <p:nvPr/>
        </p:nvSpPr>
        <p:spPr>
          <a:xfrm>
            <a:off x="9845385" y="6134065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49E8E49-C85A-964B-B7C5-C1973D8A00E4}"/>
              </a:ext>
            </a:extLst>
          </p:cNvPr>
          <p:cNvCxnSpPr>
            <a:stCxn id="20" idx="1"/>
          </p:cNvCxnSpPr>
          <p:nvPr/>
        </p:nvCxnSpPr>
        <p:spPr>
          <a:xfrm flipH="1">
            <a:off x="8927801" y="6364898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1B97406-50E9-134D-AF66-2A8F8A440938}"/>
              </a:ext>
            </a:extLst>
          </p:cNvPr>
          <p:cNvSpPr txBox="1"/>
          <p:nvPr/>
        </p:nvSpPr>
        <p:spPr>
          <a:xfrm>
            <a:off x="4469218" y="6212957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0CBF3C-066B-2746-9959-BDA065F9C876}"/>
              </a:ext>
            </a:extLst>
          </p:cNvPr>
          <p:cNvCxnSpPr>
            <a:stCxn id="22" idx="3"/>
          </p:cNvCxnSpPr>
          <p:nvPr/>
        </p:nvCxnSpPr>
        <p:spPr>
          <a:xfrm flipV="1">
            <a:off x="5582811" y="6443789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257307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2573078"/>
            <a:ext cx="5714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 “发动机”这个子流程，其他子流程在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小时内，都可以拖延，也就是最早开始的时候和最晚需要开始的时间之间有空闲时间，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但对于“发动机”这个子流程，它不行，在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小时内，它没有空余的时间。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最早开始的时候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最晚需要开始的时间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 求关键路径，就是寻找 满足上述要求的结点就可以寻找到一条关键路径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2212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关键路径求解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665193" y="3198167"/>
            <a:ext cx="87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下面将讲解关键路径的求解算法过程，程序请参考书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8328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关键路径的数据准备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5" y="2698595"/>
            <a:ext cx="6270043" cy="2121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7F9C6-7395-5449-AD7F-34EC37E1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1939269"/>
            <a:ext cx="5456443" cy="42005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716B3C-3F26-F84C-BB1C-348C44369930}"/>
              </a:ext>
            </a:extLst>
          </p:cNvPr>
          <p:cNvSpPr txBox="1"/>
          <p:nvPr/>
        </p:nvSpPr>
        <p:spPr>
          <a:xfrm>
            <a:off x="3546088" y="5374888"/>
            <a:ext cx="292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63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14991</TotalTime>
  <Words>6113</Words>
  <Application>Microsoft Macintosh PowerPoint</Application>
  <PresentationFormat>宽屏</PresentationFormat>
  <Paragraphs>749</Paragraphs>
  <Slides>115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2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607</cp:revision>
  <dcterms:created xsi:type="dcterms:W3CDTF">2019-09-24T01:18:33Z</dcterms:created>
  <dcterms:modified xsi:type="dcterms:W3CDTF">2020-05-24T03:15:08Z</dcterms:modified>
</cp:coreProperties>
</file>